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6" r:id="rId11"/>
    <p:sldId id="26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3B2E7551-E7CC-4B99-9EC3-25F5190558D9}" type="datetimeFigureOut">
              <a:rPr lang="en-US" smtClean="0"/>
              <a:t>9/6/2020</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7FAA750C-77E7-4124-AF18-FF349E8DFF13}" type="slidenum">
              <a:rPr lang="en-US" smtClean="0"/>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636028900"/>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2E7551-E7CC-4B99-9EC3-25F5190558D9}" type="datetimeFigureOut">
              <a:rPr lang="en-US" smtClean="0"/>
              <a:t>9/6/2020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FAA750C-77E7-4124-AF18-FF349E8DFF13}" type="slidenum">
              <a:rPr lang="en-US" smtClean="0"/>
              <a:t>‹#›</a:t>
            </a:fld>
            <a:endParaRPr lang="en-US" dirty="0"/>
          </a:p>
        </p:txBody>
      </p:sp>
    </p:spTree>
    <p:extLst>
      <p:ext uri="{BB962C8B-B14F-4D97-AF65-F5344CB8AC3E}">
        <p14:creationId xmlns:p14="http://schemas.microsoft.com/office/powerpoint/2010/main" val="33294121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2E7551-E7CC-4B99-9EC3-25F5190558D9}" type="datetimeFigureOut">
              <a:rPr lang="en-US" smtClean="0"/>
              <a:t>9/6/2020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FAA750C-77E7-4124-AF18-FF349E8DFF13}" type="slidenum">
              <a:rPr lang="en-US" smtClean="0"/>
              <a:t>‹#›</a:t>
            </a:fld>
            <a:endParaRPr lang="en-US" dirty="0"/>
          </a:p>
        </p:txBody>
      </p:sp>
    </p:spTree>
    <p:extLst>
      <p:ext uri="{BB962C8B-B14F-4D97-AF65-F5344CB8AC3E}">
        <p14:creationId xmlns:p14="http://schemas.microsoft.com/office/powerpoint/2010/main" val="22321866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2E7551-E7CC-4B99-9EC3-25F5190558D9}" type="datetimeFigureOut">
              <a:rPr lang="en-US" smtClean="0"/>
              <a:t>9/6/2020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FAA750C-77E7-4124-AF18-FF349E8DFF13}" type="slidenum">
              <a:rPr lang="en-US" smtClean="0"/>
              <a:t>‹#›</a:t>
            </a:fld>
            <a:endParaRPr lang="en-US" dirty="0"/>
          </a:p>
        </p:txBody>
      </p:sp>
    </p:spTree>
    <p:extLst>
      <p:ext uri="{BB962C8B-B14F-4D97-AF65-F5344CB8AC3E}">
        <p14:creationId xmlns:p14="http://schemas.microsoft.com/office/powerpoint/2010/main" val="36827872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3B2E7551-E7CC-4B99-9EC3-25F5190558D9}" type="datetimeFigureOut">
              <a:rPr lang="en-US" smtClean="0"/>
              <a:t>9/6/2020</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7FAA750C-77E7-4124-AF18-FF349E8DFF13}" type="slidenum">
              <a:rPr lang="en-US" smtClean="0"/>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1705892948"/>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2E7551-E7CC-4B99-9EC3-25F5190558D9}" type="datetimeFigureOut">
              <a:rPr lang="en-US" smtClean="0"/>
              <a:t>9/6/2020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FAA750C-77E7-4124-AF18-FF349E8DFF13}" type="slidenum">
              <a:rPr lang="en-US" smtClean="0"/>
              <a:t>‹#›</a:t>
            </a:fld>
            <a:endParaRPr lang="en-US" dirty="0"/>
          </a:p>
        </p:txBody>
      </p:sp>
    </p:spTree>
    <p:extLst>
      <p:ext uri="{BB962C8B-B14F-4D97-AF65-F5344CB8AC3E}">
        <p14:creationId xmlns:p14="http://schemas.microsoft.com/office/powerpoint/2010/main" val="42142910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B2E7551-E7CC-4B99-9EC3-25F5190558D9}" type="datetimeFigureOut">
              <a:rPr lang="en-US" smtClean="0"/>
              <a:t>9/6/2020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FAA750C-77E7-4124-AF18-FF349E8DFF13}" type="slidenum">
              <a:rPr lang="en-US" smtClean="0"/>
              <a:t>‹#›</a:t>
            </a:fld>
            <a:endParaRPr lang="en-US" dirty="0"/>
          </a:p>
        </p:txBody>
      </p:sp>
    </p:spTree>
    <p:extLst>
      <p:ext uri="{BB962C8B-B14F-4D97-AF65-F5344CB8AC3E}">
        <p14:creationId xmlns:p14="http://schemas.microsoft.com/office/powerpoint/2010/main" val="2191534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B2E7551-E7CC-4B99-9EC3-25F5190558D9}" type="datetimeFigureOut">
              <a:rPr lang="en-US" smtClean="0"/>
              <a:t>9/6/2020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FAA750C-77E7-4124-AF18-FF349E8DFF13}" type="slidenum">
              <a:rPr lang="en-US" smtClean="0"/>
              <a:t>‹#›</a:t>
            </a:fld>
            <a:endParaRPr lang="en-US" dirty="0"/>
          </a:p>
        </p:txBody>
      </p:sp>
    </p:spTree>
    <p:extLst>
      <p:ext uri="{BB962C8B-B14F-4D97-AF65-F5344CB8AC3E}">
        <p14:creationId xmlns:p14="http://schemas.microsoft.com/office/powerpoint/2010/main" val="23578023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2E7551-E7CC-4B99-9EC3-25F5190558D9}" type="datetimeFigureOut">
              <a:rPr lang="en-US" smtClean="0"/>
              <a:t>9/6/2020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FAA750C-77E7-4124-AF18-FF349E8DFF13}" type="slidenum">
              <a:rPr lang="en-US" smtClean="0"/>
              <a:t>‹#›</a:t>
            </a:fld>
            <a:endParaRPr lang="en-US" dirty="0"/>
          </a:p>
        </p:txBody>
      </p:sp>
    </p:spTree>
    <p:extLst>
      <p:ext uri="{BB962C8B-B14F-4D97-AF65-F5344CB8AC3E}">
        <p14:creationId xmlns:p14="http://schemas.microsoft.com/office/powerpoint/2010/main" val="32616049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3B2E7551-E7CC-4B99-9EC3-25F5190558D9}" type="datetimeFigureOut">
              <a:rPr lang="en-US" smtClean="0"/>
              <a:t>9/6/2020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7FAA750C-77E7-4124-AF18-FF349E8DFF13}"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988566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3B2E7551-E7CC-4B99-9EC3-25F5190558D9}" type="datetimeFigureOut">
              <a:rPr lang="en-US" smtClean="0"/>
              <a:t>9/6/2020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7FAA750C-77E7-4124-AF18-FF349E8DFF13}"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6014858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3B2E7551-E7CC-4B99-9EC3-25F5190558D9}" type="datetimeFigureOut">
              <a:rPr lang="en-US" smtClean="0"/>
              <a:t>9/6/2020</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7FAA750C-77E7-4124-AF18-FF349E8DFF13}" type="slidenum">
              <a:rPr lang="en-US" smtClean="0"/>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6741563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ECB0E0D-AC1B-4E83-84EA-237BFA2063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D6DCB3B1-E1A7-4510-831B-77C8EFF566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10132A3B-10CF-4EEB-BA1F-A63D2ED61D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014E52ED-3C51-46E6-BE4B-14FFAB2C3D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2" name="Title 1">
            <a:extLst>
              <a:ext uri="{FF2B5EF4-FFF2-40B4-BE49-F238E27FC236}">
                <a16:creationId xmlns:a16="http://schemas.microsoft.com/office/drawing/2014/main" id="{2BDD9D64-AE62-4739-8B59-61C55122D675}"/>
              </a:ext>
            </a:extLst>
          </p:cNvPr>
          <p:cNvSpPr>
            <a:spLocks noGrp="1"/>
          </p:cNvSpPr>
          <p:nvPr>
            <p:ph type="ctrTitle"/>
          </p:nvPr>
        </p:nvSpPr>
        <p:spPr>
          <a:xfrm>
            <a:off x="1478521" y="1480930"/>
            <a:ext cx="5751537" cy="3848521"/>
          </a:xfrm>
        </p:spPr>
        <p:txBody>
          <a:bodyPr anchor="ctr">
            <a:normAutofit fontScale="90000"/>
          </a:bodyPr>
          <a:lstStyle/>
          <a:p>
            <a:pPr algn="r"/>
            <a:r>
              <a:rPr lang="en-US" sz="5600" dirty="0"/>
              <a:t>an optimal location To operate a bakery in San </a:t>
            </a:r>
            <a:r>
              <a:rPr lang="en-US" sz="5600" dirty="0" err="1"/>
              <a:t>francisco</a:t>
            </a:r>
            <a:endParaRPr lang="en-US" sz="5600" dirty="0"/>
          </a:p>
        </p:txBody>
      </p:sp>
      <p:sp>
        <p:nvSpPr>
          <p:cNvPr id="3" name="Subtitle 2">
            <a:extLst>
              <a:ext uri="{FF2B5EF4-FFF2-40B4-BE49-F238E27FC236}">
                <a16:creationId xmlns:a16="http://schemas.microsoft.com/office/drawing/2014/main" id="{D89DF33A-0398-4FE5-BFA5-DEA68EE57D8B}"/>
              </a:ext>
            </a:extLst>
          </p:cNvPr>
          <p:cNvSpPr>
            <a:spLocks noGrp="1"/>
          </p:cNvSpPr>
          <p:nvPr>
            <p:ph type="subTitle" idx="1"/>
          </p:nvPr>
        </p:nvSpPr>
        <p:spPr>
          <a:xfrm>
            <a:off x="8119870" y="1480929"/>
            <a:ext cx="2593610" cy="3848522"/>
          </a:xfrm>
        </p:spPr>
        <p:txBody>
          <a:bodyPr anchor="ctr">
            <a:normAutofit/>
          </a:bodyPr>
          <a:lstStyle/>
          <a:p>
            <a:pPr algn="l">
              <a:spcAft>
                <a:spcPts val="600"/>
              </a:spcAft>
            </a:pPr>
            <a:r>
              <a:rPr lang="en-US" dirty="0"/>
              <a:t>By Edison Li</a:t>
            </a:r>
            <a:endParaRPr lang="en-US"/>
          </a:p>
          <a:p>
            <a:pPr algn="l">
              <a:spcAft>
                <a:spcPts val="600"/>
              </a:spcAft>
            </a:pPr>
            <a:r>
              <a:rPr lang="en-US" dirty="0"/>
              <a:t>September, 2020</a:t>
            </a:r>
            <a:endParaRPr lang="en-US"/>
          </a:p>
        </p:txBody>
      </p:sp>
      <p:cxnSp>
        <p:nvCxnSpPr>
          <p:cNvPr id="14" name="Straight Connector 13">
            <a:extLst>
              <a:ext uri="{FF2B5EF4-FFF2-40B4-BE49-F238E27FC236}">
                <a16:creationId xmlns:a16="http://schemas.microsoft.com/office/drawing/2014/main" id="{6116DDC6-8F07-46CC-8751-E5C9346B2A0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74964" y="2388358"/>
            <a:ext cx="0" cy="1856096"/>
          </a:xfrm>
          <a:prstGeom prst="line">
            <a:avLst/>
          </a:prstGeom>
          <a:ln w="25400" cap="sq">
            <a:solidFill>
              <a:schemeClr val="tx1"/>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38248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0FB2D-E29F-4FC5-9824-73D8DE7B1F50}"/>
              </a:ext>
            </a:extLst>
          </p:cNvPr>
          <p:cNvSpPr>
            <a:spLocks noGrp="1"/>
          </p:cNvSpPr>
          <p:nvPr>
            <p:ph type="title"/>
          </p:nvPr>
        </p:nvSpPr>
        <p:spPr/>
        <p:txBody>
          <a:bodyPr/>
          <a:lstStyle/>
          <a:p>
            <a:r>
              <a:rPr lang="en-US" b="1" dirty="0"/>
              <a:t>Recommendations</a:t>
            </a:r>
            <a:endParaRPr lang="en-US" dirty="0"/>
          </a:p>
        </p:txBody>
      </p:sp>
      <p:sp>
        <p:nvSpPr>
          <p:cNvPr id="3" name="Content Placeholder 2">
            <a:extLst>
              <a:ext uri="{FF2B5EF4-FFF2-40B4-BE49-F238E27FC236}">
                <a16:creationId xmlns:a16="http://schemas.microsoft.com/office/drawing/2014/main" id="{23FCFE20-6B73-446B-9EA4-03001376C646}"/>
              </a:ext>
            </a:extLst>
          </p:cNvPr>
          <p:cNvSpPr>
            <a:spLocks noGrp="1"/>
          </p:cNvSpPr>
          <p:nvPr>
            <p:ph idx="1"/>
          </p:nvPr>
        </p:nvSpPr>
        <p:spPr/>
        <p:txBody>
          <a:bodyPr/>
          <a:lstStyle/>
          <a:p>
            <a:pPr marL="0" indent="0">
              <a:buNone/>
            </a:pPr>
            <a:r>
              <a:rPr lang="en-US" dirty="0"/>
              <a:t>To serve his 30 existing customers, it would be best if </a:t>
            </a:r>
            <a:r>
              <a:rPr lang="en-US" dirty="0" err="1"/>
              <a:t>Mr</a:t>
            </a:r>
            <a:r>
              <a:rPr lang="en-US" dirty="0"/>
              <a:t> Li can move his bakery to </a:t>
            </a:r>
            <a:br>
              <a:rPr lang="en-US" dirty="0"/>
            </a:br>
            <a:r>
              <a:rPr lang="en-US" b="1" dirty="0"/>
              <a:t>200 McAllister St, San Francisco, CA 94102 </a:t>
            </a:r>
            <a:r>
              <a:rPr lang="en-US" dirty="0"/>
              <a:t>(37.78118, -122.415941) right now. </a:t>
            </a:r>
            <a:br>
              <a:rPr lang="en-US" dirty="0"/>
            </a:br>
            <a:br>
              <a:rPr lang="en-US" dirty="0"/>
            </a:br>
            <a:br>
              <a:rPr lang="en-US" dirty="0"/>
            </a:br>
            <a:r>
              <a:rPr lang="en-US" dirty="0"/>
              <a:t>If </a:t>
            </a:r>
            <a:r>
              <a:rPr lang="en-US" dirty="0" err="1"/>
              <a:t>Mr</a:t>
            </a:r>
            <a:r>
              <a:rPr lang="en-US" dirty="0"/>
              <a:t> Li can acquire 60 new customers in the next two years, it would be best for him to move open 3 new locations as follow:</a:t>
            </a:r>
            <a:br>
              <a:rPr lang="en-US" dirty="0"/>
            </a:br>
            <a:br>
              <a:rPr lang="en-US" dirty="0"/>
            </a:br>
            <a:r>
              <a:rPr lang="en-US" b="1" dirty="0"/>
              <a:t>412 Valencia St, San Francisco, CA 94103 (37.766236, -122.422152)</a:t>
            </a:r>
            <a:br>
              <a:rPr lang="en-US" b="1" dirty="0"/>
            </a:br>
            <a:r>
              <a:rPr lang="en-US" b="1" dirty="0"/>
              <a:t>680 Mission Street, San Francisco, CA 94105 (37.786743, -122.402110)</a:t>
            </a:r>
            <a:br>
              <a:rPr lang="en-US" b="1" dirty="0"/>
            </a:br>
            <a:r>
              <a:rPr lang="en-US" b="1" dirty="0"/>
              <a:t>2200 Pacific Ave, San Francisco, CA 94115 (37.794098, -122.432219)</a:t>
            </a:r>
            <a:endParaRPr lang="en-US" dirty="0"/>
          </a:p>
        </p:txBody>
      </p:sp>
    </p:spTree>
    <p:extLst>
      <p:ext uri="{BB962C8B-B14F-4D97-AF65-F5344CB8AC3E}">
        <p14:creationId xmlns:p14="http://schemas.microsoft.com/office/powerpoint/2010/main" val="18709578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B04B93-7A7C-46DF-8733-3A45965A0B09}"/>
              </a:ext>
            </a:extLst>
          </p:cNvPr>
          <p:cNvSpPr>
            <a:spLocks noGrp="1"/>
          </p:cNvSpPr>
          <p:nvPr>
            <p:ph type="title"/>
          </p:nvPr>
        </p:nvSpPr>
        <p:spPr/>
        <p:txBody>
          <a:bodyPr/>
          <a:lstStyle/>
          <a:p>
            <a:r>
              <a:rPr lang="en-US" b="1" dirty="0"/>
              <a:t>Further analysis</a:t>
            </a:r>
            <a:br>
              <a:rPr lang="en-US" dirty="0"/>
            </a:br>
            <a:endParaRPr lang="en-US" dirty="0"/>
          </a:p>
        </p:txBody>
      </p:sp>
      <p:sp>
        <p:nvSpPr>
          <p:cNvPr id="3" name="Content Placeholder 2">
            <a:extLst>
              <a:ext uri="{FF2B5EF4-FFF2-40B4-BE49-F238E27FC236}">
                <a16:creationId xmlns:a16="http://schemas.microsoft.com/office/drawing/2014/main" id="{89972A5B-28BA-4F49-86DC-CE1A4AB26CF9}"/>
              </a:ext>
            </a:extLst>
          </p:cNvPr>
          <p:cNvSpPr>
            <a:spLocks noGrp="1"/>
          </p:cNvSpPr>
          <p:nvPr>
            <p:ph idx="1"/>
          </p:nvPr>
        </p:nvSpPr>
        <p:spPr/>
        <p:txBody>
          <a:bodyPr/>
          <a:lstStyle/>
          <a:p>
            <a:pPr marL="0" indent="0">
              <a:buNone/>
            </a:pPr>
            <a:r>
              <a:rPr lang="en-US" dirty="0"/>
              <a:t>Even though we are fairly satisfied with our recommendations, we could enhance our model by modifying how distance between two locations is calculated. In our current model, we are using Euclidian distance. In order to get more realistic clustering, we could evaluate distance by the actual travel time between two locations. This change will add real life elements like the traffic flow and traffic condition to our model.  We  would expect the recommendations would reflect the real-life conditions better. </a:t>
            </a:r>
          </a:p>
        </p:txBody>
      </p:sp>
    </p:spTree>
    <p:extLst>
      <p:ext uri="{BB962C8B-B14F-4D97-AF65-F5344CB8AC3E}">
        <p14:creationId xmlns:p14="http://schemas.microsoft.com/office/powerpoint/2010/main" val="3874457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F65CC-C94C-4D48-955C-81C017C7F2CC}"/>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D862483B-CA31-49A7-ACEF-00B781EC0C63}"/>
              </a:ext>
            </a:extLst>
          </p:cNvPr>
          <p:cNvSpPr>
            <a:spLocks noGrp="1"/>
          </p:cNvSpPr>
          <p:nvPr>
            <p:ph idx="1"/>
          </p:nvPr>
        </p:nvSpPr>
        <p:spPr/>
        <p:txBody>
          <a:bodyPr/>
          <a:lstStyle/>
          <a:p>
            <a:r>
              <a:rPr lang="en-US" dirty="0" err="1"/>
              <a:t>Mr</a:t>
            </a:r>
            <a:r>
              <a:rPr lang="en-US" dirty="0"/>
              <a:t> Li operates a bakery in San Francisco that is famous for making the best sourdough bread in the area.</a:t>
            </a:r>
            <a:br>
              <a:rPr lang="en-US" dirty="0"/>
            </a:br>
            <a:r>
              <a:rPr lang="en-US" dirty="0"/>
              <a:t>Currently, his business is providing fresh sourdough to 30 American restaurants in San Francisco downtown area. </a:t>
            </a:r>
          </a:p>
          <a:p>
            <a:r>
              <a:rPr lang="en-US" dirty="0" err="1"/>
              <a:t>Mr</a:t>
            </a:r>
            <a:r>
              <a:rPr lang="en-US" dirty="0"/>
              <a:t> Li is planning to move his bakery to a new location. He wants to find </a:t>
            </a:r>
            <a:r>
              <a:rPr lang="en-US" b="1" dirty="0"/>
              <a:t>a place that is right in the center all his current customers. </a:t>
            </a:r>
            <a:r>
              <a:rPr lang="en-US" dirty="0"/>
              <a:t>This would keep the total delivery time to his customers to a minimal</a:t>
            </a:r>
          </a:p>
          <a:p>
            <a:r>
              <a:rPr lang="en-US" dirty="0" err="1"/>
              <a:t>Mr</a:t>
            </a:r>
            <a:r>
              <a:rPr lang="en-US" dirty="0"/>
              <a:t> Li also has plans to expand his customer base to </a:t>
            </a:r>
            <a:r>
              <a:rPr lang="en-US" b="1" dirty="0"/>
              <a:t>90</a:t>
            </a:r>
            <a:r>
              <a:rPr lang="en-US" dirty="0"/>
              <a:t> in the next two years.</a:t>
            </a:r>
            <a:br>
              <a:rPr lang="en-US" dirty="0"/>
            </a:br>
            <a:r>
              <a:rPr lang="en-US" dirty="0"/>
              <a:t>Since he already knows the locations of the 60 potential customers, he wants to determine </a:t>
            </a:r>
            <a:r>
              <a:rPr lang="en-US" b="1" dirty="0"/>
              <a:t>the optimal number of kitchens</a:t>
            </a:r>
            <a:r>
              <a:rPr lang="en-US" dirty="0"/>
              <a:t> to meet the extra demand and </a:t>
            </a:r>
            <a:r>
              <a:rPr lang="en-US" b="1" dirty="0"/>
              <a:t>the approximate locations of these kitchens.</a:t>
            </a:r>
            <a:endParaRPr lang="en-US" dirty="0"/>
          </a:p>
        </p:txBody>
      </p:sp>
    </p:spTree>
    <p:extLst>
      <p:ext uri="{BB962C8B-B14F-4D97-AF65-F5344CB8AC3E}">
        <p14:creationId xmlns:p14="http://schemas.microsoft.com/office/powerpoint/2010/main" val="13832485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34E84-31C6-40EE-8DB2-61B94A7FD659}"/>
              </a:ext>
            </a:extLst>
          </p:cNvPr>
          <p:cNvSpPr>
            <a:spLocks noGrp="1"/>
          </p:cNvSpPr>
          <p:nvPr>
            <p:ph type="title"/>
          </p:nvPr>
        </p:nvSpPr>
        <p:spPr/>
        <p:txBody>
          <a:bodyPr/>
          <a:lstStyle/>
          <a:p>
            <a:r>
              <a:rPr lang="en-US" dirty="0"/>
              <a:t>Data acquisition</a:t>
            </a:r>
          </a:p>
        </p:txBody>
      </p:sp>
      <p:sp>
        <p:nvSpPr>
          <p:cNvPr id="3" name="Content Placeholder 2">
            <a:extLst>
              <a:ext uri="{FF2B5EF4-FFF2-40B4-BE49-F238E27FC236}">
                <a16:creationId xmlns:a16="http://schemas.microsoft.com/office/drawing/2014/main" id="{7C8DC709-3246-46B2-9101-027DFAE85F99}"/>
              </a:ext>
            </a:extLst>
          </p:cNvPr>
          <p:cNvSpPr>
            <a:spLocks noGrp="1"/>
          </p:cNvSpPr>
          <p:nvPr>
            <p:ph idx="1"/>
          </p:nvPr>
        </p:nvSpPr>
        <p:spPr/>
        <p:txBody>
          <a:bodyPr/>
          <a:lstStyle/>
          <a:p>
            <a:r>
              <a:rPr lang="en-US" dirty="0"/>
              <a:t>We are using foursquare API to get 90 restaurants around downtown San Francisco. </a:t>
            </a:r>
          </a:p>
          <a:p>
            <a:r>
              <a:rPr lang="en-US" dirty="0"/>
              <a:t>In order to refine our search to American restaurants, we have modified out API call to include category id = “4bf58dd8d48988d14e941735”. </a:t>
            </a:r>
          </a:p>
          <a:p>
            <a:r>
              <a:rPr lang="en-US" dirty="0"/>
              <a:t>we put the customer name, venue category, longitude and latitude into a </a:t>
            </a:r>
            <a:r>
              <a:rPr lang="en-US" dirty="0" err="1"/>
              <a:t>dataframe</a:t>
            </a:r>
            <a:r>
              <a:rPr lang="en-US" dirty="0"/>
              <a:t>.</a:t>
            </a:r>
          </a:p>
          <a:p>
            <a:r>
              <a:rPr lang="en-US" dirty="0"/>
              <a:t>The data is complete with no missing data.</a:t>
            </a:r>
            <a:br>
              <a:rPr lang="en-US" dirty="0"/>
            </a:br>
            <a:endParaRPr lang="en-US" dirty="0"/>
          </a:p>
        </p:txBody>
      </p:sp>
      <p:pic>
        <p:nvPicPr>
          <p:cNvPr id="5" name="Picture 4">
            <a:extLst>
              <a:ext uri="{FF2B5EF4-FFF2-40B4-BE49-F238E27FC236}">
                <a16:creationId xmlns:a16="http://schemas.microsoft.com/office/drawing/2014/main" id="{62FF51F2-C296-46F3-8B9B-B6D6EF39BC09}"/>
              </a:ext>
            </a:extLst>
          </p:cNvPr>
          <p:cNvPicPr/>
          <p:nvPr/>
        </p:nvPicPr>
        <p:blipFill>
          <a:blip r:embed="rId2"/>
          <a:stretch>
            <a:fillRect/>
          </a:stretch>
        </p:blipFill>
        <p:spPr>
          <a:xfrm>
            <a:off x="7596090" y="4089048"/>
            <a:ext cx="2952750" cy="1609725"/>
          </a:xfrm>
          <a:prstGeom prst="rect">
            <a:avLst/>
          </a:prstGeom>
        </p:spPr>
      </p:pic>
    </p:spTree>
    <p:extLst>
      <p:ext uri="{BB962C8B-B14F-4D97-AF65-F5344CB8AC3E}">
        <p14:creationId xmlns:p14="http://schemas.microsoft.com/office/powerpoint/2010/main" val="37391103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F67F5-5CC7-4847-BF76-9C0047A6CBB3}"/>
              </a:ext>
            </a:extLst>
          </p:cNvPr>
          <p:cNvSpPr>
            <a:spLocks noGrp="1"/>
          </p:cNvSpPr>
          <p:nvPr>
            <p:ph type="title"/>
          </p:nvPr>
        </p:nvSpPr>
        <p:spPr>
          <a:xfrm>
            <a:off x="1371600" y="685800"/>
            <a:ext cx="9601200" cy="713792"/>
          </a:xfrm>
        </p:spPr>
        <p:txBody>
          <a:bodyPr/>
          <a:lstStyle/>
          <a:p>
            <a:r>
              <a:rPr lang="en-US" dirty="0"/>
              <a:t>Data Cleaning</a:t>
            </a:r>
          </a:p>
        </p:txBody>
      </p:sp>
      <p:sp>
        <p:nvSpPr>
          <p:cNvPr id="3" name="Content Placeholder 2">
            <a:extLst>
              <a:ext uri="{FF2B5EF4-FFF2-40B4-BE49-F238E27FC236}">
                <a16:creationId xmlns:a16="http://schemas.microsoft.com/office/drawing/2014/main" id="{B5332DBE-C372-476E-B435-D7B9F0516644}"/>
              </a:ext>
            </a:extLst>
          </p:cNvPr>
          <p:cNvSpPr>
            <a:spLocks noGrp="1"/>
          </p:cNvSpPr>
          <p:nvPr>
            <p:ph idx="1"/>
          </p:nvPr>
        </p:nvSpPr>
        <p:spPr>
          <a:xfrm>
            <a:off x="1371600" y="1502229"/>
            <a:ext cx="9601200" cy="4365171"/>
          </a:xfrm>
        </p:spPr>
        <p:txBody>
          <a:bodyPr/>
          <a:lstStyle/>
          <a:p>
            <a:r>
              <a:rPr lang="en-US" dirty="0"/>
              <a:t>We have assigned the first 30 venues as </a:t>
            </a:r>
            <a:r>
              <a:rPr lang="en-US" dirty="0" err="1"/>
              <a:t>Mr</a:t>
            </a:r>
            <a:r>
              <a:rPr lang="en-US" dirty="0"/>
              <a:t> Li’s existing customer (as shown below)</a:t>
            </a:r>
            <a:br>
              <a:rPr lang="en-US" dirty="0"/>
            </a:br>
            <a:br>
              <a:rPr lang="en-US" dirty="0"/>
            </a:br>
            <a:endParaRPr lang="en-US" dirty="0"/>
          </a:p>
        </p:txBody>
      </p:sp>
      <p:pic>
        <p:nvPicPr>
          <p:cNvPr id="4" name="Picture 3">
            <a:extLst>
              <a:ext uri="{FF2B5EF4-FFF2-40B4-BE49-F238E27FC236}">
                <a16:creationId xmlns:a16="http://schemas.microsoft.com/office/drawing/2014/main" id="{DCCB71FA-623F-497B-8075-C39EE0EA8C4A}"/>
              </a:ext>
            </a:extLst>
          </p:cNvPr>
          <p:cNvPicPr/>
          <p:nvPr/>
        </p:nvPicPr>
        <p:blipFill>
          <a:blip r:embed="rId2"/>
          <a:stretch>
            <a:fillRect/>
          </a:stretch>
        </p:blipFill>
        <p:spPr>
          <a:xfrm>
            <a:off x="3124200" y="2146717"/>
            <a:ext cx="5943600" cy="3590925"/>
          </a:xfrm>
          <a:prstGeom prst="rect">
            <a:avLst/>
          </a:prstGeom>
        </p:spPr>
      </p:pic>
    </p:spTree>
    <p:extLst>
      <p:ext uri="{BB962C8B-B14F-4D97-AF65-F5344CB8AC3E}">
        <p14:creationId xmlns:p14="http://schemas.microsoft.com/office/powerpoint/2010/main" val="10003996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F67F5-5CC7-4847-BF76-9C0047A6CBB3}"/>
              </a:ext>
            </a:extLst>
          </p:cNvPr>
          <p:cNvSpPr>
            <a:spLocks noGrp="1"/>
          </p:cNvSpPr>
          <p:nvPr>
            <p:ph type="title"/>
          </p:nvPr>
        </p:nvSpPr>
        <p:spPr>
          <a:xfrm>
            <a:off x="1371600" y="685800"/>
            <a:ext cx="9601200" cy="713792"/>
          </a:xfrm>
        </p:spPr>
        <p:txBody>
          <a:bodyPr/>
          <a:lstStyle/>
          <a:p>
            <a:r>
              <a:rPr lang="en-US" dirty="0"/>
              <a:t>Data Cleaning 2</a:t>
            </a:r>
          </a:p>
        </p:txBody>
      </p:sp>
      <p:sp>
        <p:nvSpPr>
          <p:cNvPr id="3" name="Content Placeholder 2">
            <a:extLst>
              <a:ext uri="{FF2B5EF4-FFF2-40B4-BE49-F238E27FC236}">
                <a16:creationId xmlns:a16="http://schemas.microsoft.com/office/drawing/2014/main" id="{B5332DBE-C372-476E-B435-D7B9F0516644}"/>
              </a:ext>
            </a:extLst>
          </p:cNvPr>
          <p:cNvSpPr>
            <a:spLocks noGrp="1"/>
          </p:cNvSpPr>
          <p:nvPr>
            <p:ph idx="1"/>
          </p:nvPr>
        </p:nvSpPr>
        <p:spPr>
          <a:xfrm>
            <a:off x="1371600" y="1502229"/>
            <a:ext cx="9601200" cy="4365171"/>
          </a:xfrm>
        </p:spPr>
        <p:txBody>
          <a:bodyPr/>
          <a:lstStyle/>
          <a:p>
            <a:r>
              <a:rPr lang="en-US" dirty="0"/>
              <a:t>The other 60 venues are used as </a:t>
            </a:r>
            <a:r>
              <a:rPr lang="en-US" dirty="0" err="1"/>
              <a:t>Mr</a:t>
            </a:r>
            <a:r>
              <a:rPr lang="en-US" dirty="0"/>
              <a:t> Li’s potential customers (as shown below)</a:t>
            </a:r>
            <a:br>
              <a:rPr lang="en-US" dirty="0"/>
            </a:br>
            <a:br>
              <a:rPr lang="en-US" dirty="0"/>
            </a:br>
            <a:endParaRPr lang="en-US" dirty="0"/>
          </a:p>
        </p:txBody>
      </p:sp>
      <p:pic>
        <p:nvPicPr>
          <p:cNvPr id="5" name="Picture 4">
            <a:extLst>
              <a:ext uri="{FF2B5EF4-FFF2-40B4-BE49-F238E27FC236}">
                <a16:creationId xmlns:a16="http://schemas.microsoft.com/office/drawing/2014/main" id="{78BC125C-BD03-4C15-8460-3613F031C732}"/>
              </a:ext>
            </a:extLst>
          </p:cNvPr>
          <p:cNvPicPr/>
          <p:nvPr/>
        </p:nvPicPr>
        <p:blipFill>
          <a:blip r:embed="rId2"/>
          <a:stretch>
            <a:fillRect/>
          </a:stretch>
        </p:blipFill>
        <p:spPr>
          <a:xfrm>
            <a:off x="3124200" y="2037684"/>
            <a:ext cx="5943600" cy="3547745"/>
          </a:xfrm>
          <a:prstGeom prst="rect">
            <a:avLst/>
          </a:prstGeom>
        </p:spPr>
      </p:pic>
    </p:spTree>
    <p:extLst>
      <p:ext uri="{BB962C8B-B14F-4D97-AF65-F5344CB8AC3E}">
        <p14:creationId xmlns:p14="http://schemas.microsoft.com/office/powerpoint/2010/main" val="139711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AD889-7DC5-4777-B096-FE977E9F6FCC}"/>
              </a:ext>
            </a:extLst>
          </p:cNvPr>
          <p:cNvSpPr>
            <a:spLocks noGrp="1"/>
          </p:cNvSpPr>
          <p:nvPr>
            <p:ph type="title"/>
          </p:nvPr>
        </p:nvSpPr>
        <p:spPr/>
        <p:txBody>
          <a:bodyPr/>
          <a:lstStyle/>
          <a:p>
            <a:r>
              <a:rPr lang="en-US" dirty="0"/>
              <a:t>Problem 1: Clustering with 1 centroid</a:t>
            </a:r>
          </a:p>
        </p:txBody>
      </p:sp>
      <p:sp>
        <p:nvSpPr>
          <p:cNvPr id="3" name="Content Placeholder 2">
            <a:extLst>
              <a:ext uri="{FF2B5EF4-FFF2-40B4-BE49-F238E27FC236}">
                <a16:creationId xmlns:a16="http://schemas.microsoft.com/office/drawing/2014/main" id="{67F943E2-251D-4402-A610-2CBB4684451F}"/>
              </a:ext>
            </a:extLst>
          </p:cNvPr>
          <p:cNvSpPr>
            <a:spLocks noGrp="1"/>
          </p:cNvSpPr>
          <p:nvPr>
            <p:ph idx="1"/>
          </p:nvPr>
        </p:nvSpPr>
        <p:spPr/>
        <p:txBody>
          <a:bodyPr/>
          <a:lstStyle/>
          <a:p>
            <a:pPr marL="0" indent="0">
              <a:buNone/>
            </a:pPr>
            <a:r>
              <a:rPr lang="en-US" dirty="0"/>
              <a:t>In order to find the most optimal location for </a:t>
            </a:r>
            <a:r>
              <a:rPr lang="en-US" dirty="0" err="1"/>
              <a:t>Mr</a:t>
            </a:r>
            <a:r>
              <a:rPr lang="en-US" dirty="0"/>
              <a:t> Li’s bakery to serve his existing customers, we are doing a </a:t>
            </a:r>
            <a:r>
              <a:rPr lang="en-US" dirty="0" err="1"/>
              <a:t>kmean</a:t>
            </a:r>
            <a:r>
              <a:rPr lang="en-US" dirty="0"/>
              <a:t> clustering with </a:t>
            </a:r>
            <a:r>
              <a:rPr lang="en-US" u="sng" dirty="0"/>
              <a:t>a single centroid</a:t>
            </a:r>
            <a:r>
              <a:rPr lang="en-US" dirty="0"/>
              <a:t>. That would give us the location that has the minimal mean distance to every other location in the cluster. In other word, the total travel distance to all 30 locations would be minimized. </a:t>
            </a:r>
          </a:p>
          <a:p>
            <a:pPr marL="0" indent="0">
              <a:buNone/>
            </a:pPr>
            <a:r>
              <a:rPr lang="en-US" dirty="0"/>
              <a:t> </a:t>
            </a:r>
          </a:p>
          <a:p>
            <a:pPr marL="0" indent="0">
              <a:buNone/>
            </a:pPr>
            <a:r>
              <a:rPr lang="en-US" dirty="0"/>
              <a:t>The resulting location is in this location (37.78118, -122.415941). A quick search in Google map has indicated that the address is </a:t>
            </a:r>
            <a:r>
              <a:rPr lang="en-US" b="1" dirty="0"/>
              <a:t>200 McAllister St, San Francisco, CA 94102</a:t>
            </a:r>
            <a:endParaRPr lang="en-US" dirty="0"/>
          </a:p>
        </p:txBody>
      </p:sp>
    </p:spTree>
    <p:extLst>
      <p:ext uri="{BB962C8B-B14F-4D97-AF65-F5344CB8AC3E}">
        <p14:creationId xmlns:p14="http://schemas.microsoft.com/office/powerpoint/2010/main" val="20683007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FCC12-E78D-4512-929B-7A47C63388E9}"/>
              </a:ext>
            </a:extLst>
          </p:cNvPr>
          <p:cNvSpPr>
            <a:spLocks noGrp="1"/>
          </p:cNvSpPr>
          <p:nvPr>
            <p:ph type="title"/>
          </p:nvPr>
        </p:nvSpPr>
        <p:spPr/>
        <p:txBody>
          <a:bodyPr/>
          <a:lstStyle/>
          <a:p>
            <a:r>
              <a:rPr lang="en-US" dirty="0"/>
              <a:t>Problem 1: Clustering with 1 centroid</a:t>
            </a:r>
          </a:p>
        </p:txBody>
      </p:sp>
      <p:pic>
        <p:nvPicPr>
          <p:cNvPr id="4" name="Content Placeholder 3">
            <a:extLst>
              <a:ext uri="{FF2B5EF4-FFF2-40B4-BE49-F238E27FC236}">
                <a16:creationId xmlns:a16="http://schemas.microsoft.com/office/drawing/2014/main" id="{1DD3A272-CA91-4288-A665-55EC06D26E81}"/>
              </a:ext>
            </a:extLst>
          </p:cNvPr>
          <p:cNvPicPr>
            <a:picLocks noGrp="1"/>
          </p:cNvPicPr>
          <p:nvPr>
            <p:ph idx="1"/>
          </p:nvPr>
        </p:nvPicPr>
        <p:blipFill>
          <a:blip r:embed="rId2"/>
          <a:stretch>
            <a:fillRect/>
          </a:stretch>
        </p:blipFill>
        <p:spPr>
          <a:xfrm>
            <a:off x="3202147" y="2286000"/>
            <a:ext cx="5940105" cy="3581400"/>
          </a:xfrm>
          <a:prstGeom prst="rect">
            <a:avLst/>
          </a:prstGeom>
        </p:spPr>
      </p:pic>
    </p:spTree>
    <p:extLst>
      <p:ext uri="{BB962C8B-B14F-4D97-AF65-F5344CB8AC3E}">
        <p14:creationId xmlns:p14="http://schemas.microsoft.com/office/powerpoint/2010/main" val="38560644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16044-2303-41AD-B386-A3FC835DB8F3}"/>
              </a:ext>
            </a:extLst>
          </p:cNvPr>
          <p:cNvSpPr>
            <a:spLocks noGrp="1"/>
          </p:cNvSpPr>
          <p:nvPr>
            <p:ph type="title"/>
          </p:nvPr>
        </p:nvSpPr>
        <p:spPr>
          <a:xfrm>
            <a:off x="1371600" y="685800"/>
            <a:ext cx="9601200" cy="1208314"/>
          </a:xfrm>
        </p:spPr>
        <p:txBody>
          <a:bodyPr>
            <a:normAutofit fontScale="90000"/>
          </a:bodyPr>
          <a:lstStyle/>
          <a:p>
            <a:r>
              <a:rPr lang="en-US" dirty="0"/>
              <a:t>Problem 2: Optimizing number of centroids</a:t>
            </a:r>
          </a:p>
        </p:txBody>
      </p:sp>
      <p:sp>
        <p:nvSpPr>
          <p:cNvPr id="3" name="Content Placeholder 2">
            <a:extLst>
              <a:ext uri="{FF2B5EF4-FFF2-40B4-BE49-F238E27FC236}">
                <a16:creationId xmlns:a16="http://schemas.microsoft.com/office/drawing/2014/main" id="{7A40D11D-392B-4E3E-8CF7-B21B37E8FD74}"/>
              </a:ext>
            </a:extLst>
          </p:cNvPr>
          <p:cNvSpPr>
            <a:spLocks noGrp="1"/>
          </p:cNvSpPr>
          <p:nvPr>
            <p:ph idx="1"/>
          </p:nvPr>
        </p:nvSpPr>
        <p:spPr>
          <a:xfrm>
            <a:off x="1371600" y="1707502"/>
            <a:ext cx="9601200" cy="4159898"/>
          </a:xfrm>
        </p:spPr>
        <p:txBody>
          <a:bodyPr/>
          <a:lstStyle/>
          <a:p>
            <a:pPr marL="0" indent="0">
              <a:buNone/>
            </a:pPr>
            <a:r>
              <a:rPr lang="en-US" dirty="0"/>
              <a:t>For the future list of customers, we have executed </a:t>
            </a:r>
            <a:r>
              <a:rPr lang="en-US" dirty="0" err="1"/>
              <a:t>kmean</a:t>
            </a:r>
            <a:r>
              <a:rPr lang="en-US" dirty="0"/>
              <a:t> clustering 10 times with increasing number of centroids. After each iteration, we would calculate the sum of squares of the distances of each data point in all clusters to their respective centroids (WCSS) and plot the result. Using the elbow method, we have found that </a:t>
            </a:r>
            <a:r>
              <a:rPr lang="en-US" b="1" dirty="0"/>
              <a:t>3 bakeries </a:t>
            </a:r>
            <a:r>
              <a:rPr lang="en-US" dirty="0"/>
              <a:t>would be the optimal number of location to serve 90 restaurants.</a:t>
            </a:r>
            <a:br>
              <a:rPr lang="en-US" dirty="0"/>
            </a:br>
            <a:endParaRPr lang="en-US" dirty="0"/>
          </a:p>
        </p:txBody>
      </p:sp>
      <p:pic>
        <p:nvPicPr>
          <p:cNvPr id="4" name="Picture 3">
            <a:extLst>
              <a:ext uri="{FF2B5EF4-FFF2-40B4-BE49-F238E27FC236}">
                <a16:creationId xmlns:a16="http://schemas.microsoft.com/office/drawing/2014/main" id="{61FF09E3-3217-419D-A999-3461D306BC84}"/>
              </a:ext>
            </a:extLst>
          </p:cNvPr>
          <p:cNvPicPr/>
          <p:nvPr/>
        </p:nvPicPr>
        <p:blipFill>
          <a:blip r:embed="rId2"/>
          <a:stretch>
            <a:fillRect/>
          </a:stretch>
        </p:blipFill>
        <p:spPr>
          <a:xfrm>
            <a:off x="4099150" y="3369812"/>
            <a:ext cx="4124325" cy="2600325"/>
          </a:xfrm>
          <a:prstGeom prst="rect">
            <a:avLst/>
          </a:prstGeom>
        </p:spPr>
      </p:pic>
    </p:spTree>
    <p:extLst>
      <p:ext uri="{BB962C8B-B14F-4D97-AF65-F5344CB8AC3E}">
        <p14:creationId xmlns:p14="http://schemas.microsoft.com/office/powerpoint/2010/main" val="5589760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42705-B49A-4398-87DB-25813CD284EA}"/>
              </a:ext>
            </a:extLst>
          </p:cNvPr>
          <p:cNvSpPr>
            <a:spLocks noGrp="1"/>
          </p:cNvSpPr>
          <p:nvPr>
            <p:ph type="title"/>
          </p:nvPr>
        </p:nvSpPr>
        <p:spPr>
          <a:xfrm>
            <a:off x="1371600" y="685801"/>
            <a:ext cx="9601200" cy="657808"/>
          </a:xfrm>
        </p:spPr>
        <p:txBody>
          <a:bodyPr>
            <a:normAutofit fontScale="90000"/>
          </a:bodyPr>
          <a:lstStyle/>
          <a:p>
            <a:r>
              <a:rPr lang="en-US" dirty="0"/>
              <a:t>Problem 2: Optimizing number of centroids</a:t>
            </a:r>
          </a:p>
        </p:txBody>
      </p:sp>
      <p:sp>
        <p:nvSpPr>
          <p:cNvPr id="3" name="Content Placeholder 2">
            <a:extLst>
              <a:ext uri="{FF2B5EF4-FFF2-40B4-BE49-F238E27FC236}">
                <a16:creationId xmlns:a16="http://schemas.microsoft.com/office/drawing/2014/main" id="{E567451F-AD1D-44E3-8B91-E520B5EF0386}"/>
              </a:ext>
            </a:extLst>
          </p:cNvPr>
          <p:cNvSpPr>
            <a:spLocks noGrp="1"/>
          </p:cNvSpPr>
          <p:nvPr>
            <p:ph idx="1"/>
          </p:nvPr>
        </p:nvSpPr>
        <p:spPr>
          <a:xfrm>
            <a:off x="1371600" y="1343609"/>
            <a:ext cx="9601200" cy="4523791"/>
          </a:xfrm>
        </p:spPr>
        <p:txBody>
          <a:bodyPr/>
          <a:lstStyle/>
          <a:p>
            <a:pPr marL="0" indent="0" fontAlgn="base">
              <a:buNone/>
            </a:pPr>
            <a:r>
              <a:rPr lang="en-US" dirty="0"/>
              <a:t>By re-running </a:t>
            </a:r>
            <a:r>
              <a:rPr lang="en-US" dirty="0" err="1"/>
              <a:t>kmean</a:t>
            </a:r>
            <a:r>
              <a:rPr lang="en-US" dirty="0"/>
              <a:t> with 3 clusters, we have determined the locations are: </a:t>
            </a:r>
            <a:br>
              <a:rPr lang="en-US" dirty="0"/>
            </a:br>
            <a:r>
              <a:rPr lang="en-US" b="1" dirty="0"/>
              <a:t>412 Valencia St, San Francisco, CA 94103 (37.766236, -122.422152)</a:t>
            </a:r>
            <a:br>
              <a:rPr lang="en-US" b="1" dirty="0"/>
            </a:br>
            <a:r>
              <a:rPr lang="en-US" b="1" dirty="0"/>
              <a:t>680 Mission Street, San Francisco, CA 94105 (37.786743, -122.402110)</a:t>
            </a:r>
            <a:br>
              <a:rPr lang="en-US" b="1" dirty="0"/>
            </a:br>
            <a:r>
              <a:rPr lang="en-US" b="1" dirty="0"/>
              <a:t>2200 Pacific Ave, San Francisco, CA 94115 (37.794098, -122.432219)</a:t>
            </a:r>
            <a:endParaRPr lang="en-US" dirty="0"/>
          </a:p>
          <a:p>
            <a:endParaRPr lang="en-US" dirty="0"/>
          </a:p>
        </p:txBody>
      </p:sp>
      <p:pic>
        <p:nvPicPr>
          <p:cNvPr id="4" name="Picture 3">
            <a:extLst>
              <a:ext uri="{FF2B5EF4-FFF2-40B4-BE49-F238E27FC236}">
                <a16:creationId xmlns:a16="http://schemas.microsoft.com/office/drawing/2014/main" id="{C503C8B0-070A-44EB-9CDC-249EFCC25B78}"/>
              </a:ext>
            </a:extLst>
          </p:cNvPr>
          <p:cNvPicPr/>
          <p:nvPr/>
        </p:nvPicPr>
        <p:blipFill>
          <a:blip r:embed="rId2"/>
          <a:stretch>
            <a:fillRect/>
          </a:stretch>
        </p:blipFill>
        <p:spPr>
          <a:xfrm>
            <a:off x="3124200" y="2787355"/>
            <a:ext cx="5943600" cy="3597275"/>
          </a:xfrm>
          <a:prstGeom prst="rect">
            <a:avLst/>
          </a:prstGeom>
        </p:spPr>
      </p:pic>
    </p:spTree>
    <p:extLst>
      <p:ext uri="{BB962C8B-B14F-4D97-AF65-F5344CB8AC3E}">
        <p14:creationId xmlns:p14="http://schemas.microsoft.com/office/powerpoint/2010/main" val="2194781106"/>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otalTime>25</TotalTime>
  <Words>739</Words>
  <Application>Microsoft Office PowerPoint</Application>
  <PresentationFormat>Widescreen</PresentationFormat>
  <Paragraphs>29</Paragraphs>
  <Slides>11</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11</vt:i4>
      </vt:variant>
    </vt:vector>
  </HeadingPairs>
  <TitlesOfParts>
    <vt:vector size="13" baseType="lpstr">
      <vt:lpstr>Franklin Gothic Book</vt:lpstr>
      <vt:lpstr>Crop</vt:lpstr>
      <vt:lpstr>an optimal location To operate a bakery in San francisco</vt:lpstr>
      <vt:lpstr>Problem statement</vt:lpstr>
      <vt:lpstr>Data acquisition</vt:lpstr>
      <vt:lpstr>Data Cleaning</vt:lpstr>
      <vt:lpstr>Data Cleaning 2</vt:lpstr>
      <vt:lpstr>Problem 1: Clustering with 1 centroid</vt:lpstr>
      <vt:lpstr>Problem 1: Clustering with 1 centroid</vt:lpstr>
      <vt:lpstr>Problem 2: Optimizing number of centroids</vt:lpstr>
      <vt:lpstr>Problem 2: Optimizing number of centroids</vt:lpstr>
      <vt:lpstr>Recommendations</vt:lpstr>
      <vt:lpstr>Further analysis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optimal location To operate a bakery in San francisco</dc:title>
  <dc:creator>Edison Li</dc:creator>
  <cp:lastModifiedBy>Edison Li</cp:lastModifiedBy>
  <cp:revision>7</cp:revision>
  <dcterms:created xsi:type="dcterms:W3CDTF">2020-09-07T00:41:55Z</dcterms:created>
  <dcterms:modified xsi:type="dcterms:W3CDTF">2020-09-07T01:06:56Z</dcterms:modified>
</cp:coreProperties>
</file>